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s-E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6D7BCBE-93A2-4DA2-80BD-ECC6FC673B16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9105177A-B507-4021-9A57-88856039D545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2A38E7E-18EA-479C-A435-574E7CDFCB78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s-ES" sz="5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Ultra"/>
                <a:ea typeface="Ultra"/>
              </a:rPr>
              <a:t>DEL COLEGIO AL MUNDO, MÚSICA</a:t>
            </a:r>
            <a:endParaRPr b="0" lang="es-ES" sz="5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435096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Abril Fatface"/>
                <a:ea typeface="Abril Fatface"/>
              </a:rPr>
              <a:t>HUGO, JOEL, DANIELA Y NOA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46;p22" descr=""/>
          <p:cNvPicPr/>
          <p:nvPr/>
        </p:nvPicPr>
        <p:blipFill>
          <a:blip r:embed="rId1"/>
          <a:stretch/>
        </p:blipFill>
        <p:spPr>
          <a:xfrm>
            <a:off x="336960" y="239760"/>
            <a:ext cx="2628720" cy="1742760"/>
          </a:xfrm>
          <a:prstGeom prst="rect">
            <a:avLst/>
          </a:prstGeom>
          <a:ln>
            <a:noFill/>
          </a:ln>
        </p:spPr>
      </p:pic>
      <p:pic>
        <p:nvPicPr>
          <p:cNvPr id="174" name="Google Shape;147;p22" descr=""/>
          <p:cNvPicPr/>
          <p:nvPr/>
        </p:nvPicPr>
        <p:blipFill>
          <a:blip r:embed="rId2"/>
          <a:stretch/>
        </p:blipFill>
        <p:spPr>
          <a:xfrm>
            <a:off x="336960" y="2252880"/>
            <a:ext cx="1714320" cy="2590560"/>
          </a:xfrm>
          <a:prstGeom prst="rect">
            <a:avLst/>
          </a:prstGeom>
          <a:ln>
            <a:noFill/>
          </a:ln>
        </p:spPr>
      </p:pic>
      <p:pic>
        <p:nvPicPr>
          <p:cNvPr id="175" name="Google Shape;148;p22" descr=""/>
          <p:cNvPicPr/>
          <p:nvPr/>
        </p:nvPicPr>
        <p:blipFill>
          <a:blip r:embed="rId3"/>
          <a:stretch/>
        </p:blipFill>
        <p:spPr>
          <a:xfrm>
            <a:off x="3286800" y="239760"/>
            <a:ext cx="2895120" cy="1742760"/>
          </a:xfrm>
          <a:prstGeom prst="rect">
            <a:avLst/>
          </a:prstGeom>
          <a:ln>
            <a:noFill/>
          </a:ln>
        </p:spPr>
      </p:pic>
      <p:pic>
        <p:nvPicPr>
          <p:cNvPr id="176" name="Google Shape;149;p22" descr=""/>
          <p:cNvPicPr/>
          <p:nvPr/>
        </p:nvPicPr>
        <p:blipFill>
          <a:blip r:embed="rId4"/>
          <a:stretch/>
        </p:blipFill>
        <p:spPr>
          <a:xfrm>
            <a:off x="2304720" y="2252880"/>
            <a:ext cx="3981240" cy="1152000"/>
          </a:xfrm>
          <a:prstGeom prst="rect">
            <a:avLst/>
          </a:prstGeom>
          <a:ln>
            <a:noFill/>
          </a:ln>
        </p:spPr>
      </p:pic>
      <p:pic>
        <p:nvPicPr>
          <p:cNvPr id="177" name="Google Shape;150;p22" descr=""/>
          <p:cNvPicPr/>
          <p:nvPr/>
        </p:nvPicPr>
        <p:blipFill>
          <a:blip r:embed="rId5"/>
          <a:stretch/>
        </p:blipFill>
        <p:spPr>
          <a:xfrm>
            <a:off x="6503040" y="239760"/>
            <a:ext cx="2325600" cy="259056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151;p22" descr=""/>
          <p:cNvPicPr/>
          <p:nvPr/>
        </p:nvPicPr>
        <p:blipFill>
          <a:blip r:embed="rId6"/>
          <a:stretch/>
        </p:blipFill>
        <p:spPr>
          <a:xfrm>
            <a:off x="6627960" y="3046680"/>
            <a:ext cx="2201040" cy="180720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152;p22" descr=""/>
          <p:cNvPicPr/>
          <p:nvPr/>
        </p:nvPicPr>
        <p:blipFill>
          <a:blip r:embed="rId7"/>
          <a:stretch/>
        </p:blipFill>
        <p:spPr>
          <a:xfrm>
            <a:off x="2304720" y="3675600"/>
            <a:ext cx="3981240" cy="11782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97040" y="1662840"/>
            <a:ext cx="7521480" cy="26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9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edericka the Great"/>
                <a:ea typeface="Fredericka the Great"/>
              </a:rPr>
              <a:t>FIN</a:t>
            </a:r>
            <a:endParaRPr b="0" lang="es-ES" sz="9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ltra"/>
                <a:ea typeface="Ultra"/>
              </a:rPr>
              <a:t>DULZAINA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79800" y="1141920"/>
            <a:ext cx="8520120" cy="341604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Perteneciente a la familia del oboe. </a:t>
            </a:r>
            <a:r>
              <a:rPr b="1" lang="es-ES" sz="24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Este instrumento es típicamente utilizado en la música tradicional española.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s-ES" sz="24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 Aragón se toca acompañada de un tambor, redoblante o caja. Está fabricada con madera de Palosanto.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Google Shape;62;p14" descr=""/>
          <p:cNvPicPr/>
          <p:nvPr/>
        </p:nvPicPr>
        <p:blipFill>
          <a:blip r:embed="rId1"/>
          <a:stretch/>
        </p:blipFill>
        <p:spPr>
          <a:xfrm>
            <a:off x="5164920" y="3042360"/>
            <a:ext cx="3735000" cy="21009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Ultra"/>
                <a:ea typeface="Ultra"/>
              </a:rPr>
              <a:t>ORIGEN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11760" y="106812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Los instrumentos precursores de la dulzaina fueron originarios de Mesopotamia hacia el año 3000 ac. 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Ultra"/>
                <a:ea typeface="Ultra"/>
              </a:rPr>
              <a:t>COMPOSICIÓN DE LA DULZAINA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Formado por un tubo ligeramente cónico de madera o metal, con 7 huecos que se tapan y destapan con los dedos, y una embocadura con doble lengüeta de caña.</a:t>
            </a:r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73;p16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5945400" y="1226160"/>
            <a:ext cx="587520" cy="53352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4092120" y="248400"/>
            <a:ext cx="479520" cy="34272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3438720" y="1149480"/>
            <a:ext cx="479520" cy="41256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4"/>
          <p:cNvSpPr/>
          <p:nvPr/>
        </p:nvSpPr>
        <p:spPr>
          <a:xfrm>
            <a:off x="7082280" y="979200"/>
            <a:ext cx="587520" cy="53352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5"/>
          <p:cNvSpPr/>
          <p:nvPr/>
        </p:nvSpPr>
        <p:spPr>
          <a:xfrm>
            <a:off x="5999400" y="2265840"/>
            <a:ext cx="479520" cy="53352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6"/>
          <p:cNvSpPr/>
          <p:nvPr/>
        </p:nvSpPr>
        <p:spPr>
          <a:xfrm>
            <a:off x="4331880" y="1760040"/>
            <a:ext cx="479520" cy="41256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7"/>
          <p:cNvSpPr/>
          <p:nvPr/>
        </p:nvSpPr>
        <p:spPr>
          <a:xfrm>
            <a:off x="5521680" y="3305160"/>
            <a:ext cx="479520" cy="41256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8"/>
          <p:cNvSpPr/>
          <p:nvPr/>
        </p:nvSpPr>
        <p:spPr>
          <a:xfrm>
            <a:off x="4942440" y="337680"/>
            <a:ext cx="479520" cy="41256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9"/>
          <p:cNvSpPr/>
          <p:nvPr/>
        </p:nvSpPr>
        <p:spPr>
          <a:xfrm>
            <a:off x="6197760" y="4122360"/>
            <a:ext cx="1633320" cy="69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ADEMÁS SE TOCA EN: ITALIA, HUNGRÍA Y FRANCIA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87;p17" descr=""/>
          <p:cNvPicPr/>
          <p:nvPr/>
        </p:nvPicPr>
        <p:blipFill>
          <a:blip r:embed="rId1"/>
          <a:stretch/>
        </p:blipFill>
        <p:spPr>
          <a:xfrm>
            <a:off x="0" y="0"/>
            <a:ext cx="2638080" cy="349524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88;p17" descr=""/>
          <p:cNvPicPr/>
          <p:nvPr/>
        </p:nvPicPr>
        <p:blipFill>
          <a:blip r:embed="rId2"/>
          <a:stretch/>
        </p:blipFill>
        <p:spPr>
          <a:xfrm rot="16200000">
            <a:off x="505440" y="2987280"/>
            <a:ext cx="1627560" cy="264564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89;p17" descr=""/>
          <p:cNvPicPr/>
          <p:nvPr/>
        </p:nvPicPr>
        <p:blipFill>
          <a:blip r:embed="rId3"/>
          <a:stretch/>
        </p:blipFill>
        <p:spPr>
          <a:xfrm>
            <a:off x="2638440" y="0"/>
            <a:ext cx="6505200" cy="220176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90;p17" descr=""/>
          <p:cNvPicPr/>
          <p:nvPr/>
        </p:nvPicPr>
        <p:blipFill>
          <a:blip r:embed="rId4"/>
          <a:stretch/>
        </p:blipFill>
        <p:spPr>
          <a:xfrm>
            <a:off x="2638440" y="2202120"/>
            <a:ext cx="6505200" cy="29412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11760" y="21492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kiest Guy"/>
                <a:ea typeface="Luckiest Guy"/>
              </a:rPr>
              <a:t>ZURNA</a:t>
            </a:r>
            <a:endParaRPr b="0" lang="es-E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11760" y="981000"/>
            <a:ext cx="5540400" cy="368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1" lang="es-ES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El zurna, zourna, zorna, zurla, zokra, surnay, surnai, zamr, zamour o mizmar, es un instrumento de viento de lengüeta doble de la gran familia de los oboes. Sus orígenes se remontan al siglo VIII. Toma su nombre del persa (zur : fiesta, banquete y rey : caña o lengüeta).</a:t>
            </a:r>
            <a:r>
              <a:rPr b="0" lang="es-ES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loria Hallelujah"/>
                <a:ea typeface="Gloria Hallelujah"/>
              </a:rPr>
              <a:t> </a:t>
            </a:r>
            <a:endParaRPr b="0" lang="es-ES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s-ES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599"/>
              </a:spcAft>
            </a:pPr>
            <a:endParaRPr b="0" lang="es-ES" sz="27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Google Shape;97;p18" descr=""/>
          <p:cNvPicPr/>
          <p:nvPr/>
        </p:nvPicPr>
        <p:blipFill>
          <a:blip r:embed="rId1"/>
          <a:stretch/>
        </p:blipFill>
        <p:spPr>
          <a:xfrm>
            <a:off x="6152760" y="1183320"/>
            <a:ext cx="2679480" cy="35240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387360" y="444240"/>
            <a:ext cx="8329320" cy="412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  <a:spcAft>
                <a:spcPts val="1599"/>
              </a:spcAft>
            </a:pPr>
            <a:r>
              <a:rPr b="1" lang="es-ES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En África del Norte, es reconocido con los siguientes nombres: algaita, ghaita, rajta, rhaita, etc. El zurna está extendido por los países musulmanes: notablemente en Turquía, en Irán, en Siria, en Irak, en Líbano, en Egipto, en Magreb, en Níger, así como en Azerbaiyán, en Armenia, en Grecia (también conocido como pipiza y karamouza) y en los Balcanes.</a:t>
            </a: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07;p20" descr=""/>
          <p:cNvPicPr/>
          <p:nvPr/>
        </p:nvPicPr>
        <p:blipFill>
          <a:blip r:embed="rId1"/>
          <a:stretch/>
        </p:blipFill>
        <p:spPr>
          <a:xfrm>
            <a:off x="152280" y="161640"/>
            <a:ext cx="8838720" cy="48196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4222080" y="201384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"/>
          <p:cNvSpPr/>
          <p:nvPr/>
        </p:nvSpPr>
        <p:spPr>
          <a:xfrm>
            <a:off x="4818240" y="201384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"/>
          <p:cNvSpPr/>
          <p:nvPr/>
        </p:nvSpPr>
        <p:spPr>
          <a:xfrm>
            <a:off x="4489200" y="22230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4"/>
          <p:cNvSpPr/>
          <p:nvPr/>
        </p:nvSpPr>
        <p:spPr>
          <a:xfrm>
            <a:off x="4492440" y="19591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5"/>
          <p:cNvSpPr/>
          <p:nvPr/>
        </p:nvSpPr>
        <p:spPr>
          <a:xfrm>
            <a:off x="3932640" y="1811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6"/>
          <p:cNvSpPr/>
          <p:nvPr/>
        </p:nvSpPr>
        <p:spPr>
          <a:xfrm>
            <a:off x="4222080" y="231876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4001040" y="22230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8"/>
          <p:cNvSpPr/>
          <p:nvPr/>
        </p:nvSpPr>
        <p:spPr>
          <a:xfrm>
            <a:off x="4648680" y="24343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9"/>
          <p:cNvSpPr/>
          <p:nvPr/>
        </p:nvSpPr>
        <p:spPr>
          <a:xfrm>
            <a:off x="3682440" y="22230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0"/>
          <p:cNvSpPr/>
          <p:nvPr/>
        </p:nvSpPr>
        <p:spPr>
          <a:xfrm>
            <a:off x="3522960" y="23706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1"/>
          <p:cNvSpPr/>
          <p:nvPr/>
        </p:nvSpPr>
        <p:spPr>
          <a:xfrm>
            <a:off x="3461400" y="21067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2"/>
          <p:cNvSpPr/>
          <p:nvPr/>
        </p:nvSpPr>
        <p:spPr>
          <a:xfrm>
            <a:off x="3682440" y="2486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3"/>
          <p:cNvSpPr/>
          <p:nvPr/>
        </p:nvSpPr>
        <p:spPr>
          <a:xfrm>
            <a:off x="3952080" y="242856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4"/>
          <p:cNvSpPr/>
          <p:nvPr/>
        </p:nvSpPr>
        <p:spPr>
          <a:xfrm>
            <a:off x="3682440" y="1811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5"/>
          <p:cNvSpPr/>
          <p:nvPr/>
        </p:nvSpPr>
        <p:spPr>
          <a:xfrm>
            <a:off x="3841560" y="201708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6"/>
          <p:cNvSpPr/>
          <p:nvPr/>
        </p:nvSpPr>
        <p:spPr>
          <a:xfrm>
            <a:off x="4527000" y="159948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7"/>
          <p:cNvSpPr/>
          <p:nvPr/>
        </p:nvSpPr>
        <p:spPr>
          <a:xfrm>
            <a:off x="5249520" y="136836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8"/>
          <p:cNvSpPr/>
          <p:nvPr/>
        </p:nvSpPr>
        <p:spPr>
          <a:xfrm>
            <a:off x="5051880" y="181476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9"/>
          <p:cNvSpPr/>
          <p:nvPr/>
        </p:nvSpPr>
        <p:spPr>
          <a:xfrm>
            <a:off x="4977720" y="22230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0"/>
          <p:cNvSpPr/>
          <p:nvPr/>
        </p:nvSpPr>
        <p:spPr>
          <a:xfrm>
            <a:off x="4648680" y="267984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1"/>
          <p:cNvSpPr/>
          <p:nvPr/>
        </p:nvSpPr>
        <p:spPr>
          <a:xfrm>
            <a:off x="4435200" y="24343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2"/>
          <p:cNvSpPr/>
          <p:nvPr/>
        </p:nvSpPr>
        <p:spPr>
          <a:xfrm>
            <a:off x="4765320" y="1811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3"/>
          <p:cNvSpPr/>
          <p:nvPr/>
        </p:nvSpPr>
        <p:spPr>
          <a:xfrm>
            <a:off x="4752360" y="160884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24"/>
          <p:cNvSpPr/>
          <p:nvPr/>
        </p:nvSpPr>
        <p:spPr>
          <a:xfrm>
            <a:off x="5249520" y="1811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5"/>
          <p:cNvSpPr/>
          <p:nvPr/>
        </p:nvSpPr>
        <p:spPr>
          <a:xfrm>
            <a:off x="4924800" y="14065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6"/>
          <p:cNvSpPr/>
          <p:nvPr/>
        </p:nvSpPr>
        <p:spPr>
          <a:xfrm>
            <a:off x="4977720" y="159948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27"/>
          <p:cNvSpPr/>
          <p:nvPr/>
        </p:nvSpPr>
        <p:spPr>
          <a:xfrm>
            <a:off x="4861800" y="251820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8"/>
          <p:cNvSpPr/>
          <p:nvPr/>
        </p:nvSpPr>
        <p:spPr>
          <a:xfrm>
            <a:off x="5249520" y="159012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9"/>
          <p:cNvSpPr/>
          <p:nvPr/>
        </p:nvSpPr>
        <p:spPr>
          <a:xfrm>
            <a:off x="4301640" y="1515960"/>
            <a:ext cx="159120" cy="14724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37760" y="480600"/>
            <a:ext cx="8268120" cy="198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just">
              <a:lnSpc>
                <a:spcPct val="115000"/>
              </a:lnSpc>
              <a:spcAft>
                <a:spcPts val="1599"/>
              </a:spcAft>
            </a:pPr>
            <a:r>
              <a:rPr b="1" lang="es-ES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Una variación importante es el suona, de China. También existen variaciones en otros lugares de Extremo-Oriente, en Asia central y Sudeste y en la India.</a:t>
            </a: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loria Hallelujah"/>
                <a:ea typeface="Gloria Hallelujah"/>
              </a:rPr>
              <a:t> </a:t>
            </a:r>
            <a:r>
              <a:rPr b="1" lang="es-ES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ndie Flower"/>
                <a:ea typeface="Indie Flower"/>
              </a:rPr>
              <a:t>En la época del imperio Otomano, debido a su considerable sonoridad, este instrumento se utilizaba dentro de la música militar de los Jenízaros: las mehter (bandas militares otomanas).</a:t>
            </a:r>
            <a:endParaRPr b="0" lang="es-ES" sz="3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LibreOffice/5.3.3.2$Windows_x86 LibreOffice_project/3d9a8b4b4e538a85e0782bd6c2d430bafe583448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