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Bungee Shade"/>
      <p:regular r:id="rId17"/>
    </p:embeddedFont>
    <p:embeddedFont>
      <p:font typeface="Luckiest Guy"/>
      <p:regular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73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737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BungeeShade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LuckiestGuy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720c8d6e8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720c8d6e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guitarrico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9d8d31b35_4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9d8d31b35_4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59d8d31b35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59d8d31b35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720c8d6e8_1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720c8d6e8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5720c8d6e8_4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5720c8d6e8_4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59d8d31b35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59d8d31b35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5720c8d6e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5720c8d6e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9d8d31b3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9d8d31b3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59d8d31b35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59d8d31b35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9d8d31b35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9d8d31b35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720c8d6e8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720c8d6e8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hyperlink" Target="https://www.euston96.com/charango/" TargetMode="External"/><Relationship Id="rId5" Type="http://schemas.openxmlformats.org/officeDocument/2006/relationships/hyperlink" Target="https://arafolk.net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Relationship Id="rId4" Type="http://schemas.openxmlformats.org/officeDocument/2006/relationships/hyperlink" Target="https://www.euston96.com/general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7608" y="609600"/>
            <a:ext cx="4362450" cy="43624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778125" y="238900"/>
            <a:ext cx="4061400" cy="7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>
                <a:solidFill>
                  <a:srgbClr val="FF0000"/>
                </a:solidFill>
                <a:latin typeface="Luckiest Guy"/>
                <a:ea typeface="Luckiest Guy"/>
                <a:cs typeface="Luckiest Guy"/>
                <a:sym typeface="Luckiest Guy"/>
              </a:rPr>
              <a:t>Guitarrico</a:t>
            </a:r>
            <a:endParaRPr sz="3600">
              <a:solidFill>
                <a:srgbClr val="FF0000"/>
              </a:solidFill>
              <a:latin typeface="Luckiest Guy"/>
              <a:ea typeface="Luckiest Guy"/>
              <a:cs typeface="Luckiest Guy"/>
              <a:sym typeface="Luckiest Guy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725" y="1025800"/>
            <a:ext cx="4032808" cy="3695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/>
          <p:nvPr>
            <p:ph type="title"/>
          </p:nvPr>
        </p:nvSpPr>
        <p:spPr>
          <a:xfrm>
            <a:off x="394650" y="597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        </a:t>
            </a:r>
            <a:r>
              <a:rPr lang="es">
                <a:solidFill>
                  <a:srgbClr val="000000"/>
                </a:solidFill>
                <a:highlight>
                  <a:srgbClr val="FFFFFF"/>
                </a:highlight>
              </a:rPr>
              <a:t>PÁGINAS DE INFORMACIÓN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129" name="Google Shape;129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u="sng">
                <a:solidFill>
                  <a:schemeClr val="hlink"/>
                </a:solidFill>
                <a:highlight>
                  <a:srgbClr val="FFFFFF"/>
                </a:highlight>
                <a:hlinkClick r:id="rId4"/>
              </a:rPr>
              <a:t>https://www.euston96.com/charango/</a:t>
            </a:r>
            <a:endParaRPr sz="24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s" sz="2400" u="sng">
                <a:solidFill>
                  <a:schemeClr val="hlink"/>
                </a:solidFill>
                <a:highlight>
                  <a:srgbClr val="FFFFFF"/>
                </a:highlight>
                <a:hlinkClick r:id="rId5"/>
              </a:rPr>
              <a:t>https://arafolk.net/</a:t>
            </a:r>
            <a:endParaRPr sz="2400"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</a:t>
            </a:r>
            <a:r>
              <a:rPr lang="es" sz="9600"/>
              <a:t>       </a:t>
            </a:r>
            <a:endParaRPr sz="9600">
              <a:latin typeface="Bungee Shade"/>
              <a:ea typeface="Bungee Shade"/>
              <a:cs typeface="Bungee Shade"/>
              <a:sym typeface="Bungee Shad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600">
              <a:latin typeface="Bungee Shade"/>
              <a:ea typeface="Bungee Shade"/>
              <a:cs typeface="Bungee Shade"/>
              <a:sym typeface="Bungee Shade"/>
            </a:endParaRPr>
          </a:p>
        </p:txBody>
      </p:sp>
      <p:sp>
        <p:nvSpPr>
          <p:cNvPr id="135" name="Google Shape;135;p2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Google Shape;13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2700" y="0"/>
            <a:ext cx="9379126" cy="526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224850" y="1180475"/>
            <a:ext cx="8389800" cy="33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Los guitarricos son de menor tamaño que una guitarra y cuentan con cuatro cuerdas. Este instrumento está emparentado con otros similares existentes en Venezuela, Canarias, Levante o Castilla, han tenido una amplia difusión en la zona, en especial como integrantes de la rondalla. La mayor parte de los ejemplares eran adquiridos en Zaragoza  y Valencia.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162475" y="154575"/>
            <a:ext cx="7897800" cy="88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3600"/>
              <a:t>Clasificación del guitarrico</a:t>
            </a:r>
            <a:endParaRPr sz="3600"/>
          </a:p>
        </p:txBody>
      </p:sp>
      <p:sp>
        <p:nvSpPr>
          <p:cNvPr id="67" name="Google Shape;67;p15"/>
          <p:cNvSpPr txBox="1"/>
          <p:nvPr/>
        </p:nvSpPr>
        <p:spPr>
          <a:xfrm>
            <a:off x="597175" y="938100"/>
            <a:ext cx="59025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Cordófono, cuerda pulsada </a:t>
            </a:r>
            <a:endParaRPr sz="1800"/>
          </a:p>
        </p:txBody>
      </p:sp>
      <p:sp>
        <p:nvSpPr>
          <p:cNvPr id="68" name="Google Shape;68;p15"/>
          <p:cNvSpPr txBox="1"/>
          <p:nvPr/>
        </p:nvSpPr>
        <p:spPr>
          <a:xfrm rot="-255">
            <a:off x="842630" y="1889998"/>
            <a:ext cx="8092500" cy="23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rgbClr val="404040"/>
                </a:solidFill>
                <a:latin typeface="Comic Sans MS"/>
                <a:ea typeface="Comic Sans MS"/>
                <a:cs typeface="Comic Sans MS"/>
                <a:sym typeface="Comic Sans MS"/>
              </a:rPr>
              <a:t>Sobradamente conocida, su forma actual es fruto de un largo desarrollo en el que ha ido aumentando de tamaño y de número de órdenes de cuerdas. Resultado de ello es su </a:t>
            </a:r>
            <a:r>
              <a:rPr i="1" lang="es" sz="1300">
                <a:solidFill>
                  <a:srgbClr val="404040"/>
                </a:solidFill>
                <a:latin typeface="Comic Sans MS"/>
                <a:ea typeface="Comic Sans MS"/>
                <a:cs typeface="Comic Sans MS"/>
                <a:sym typeface="Comic Sans MS"/>
              </a:rPr>
              <a:t>familia</a:t>
            </a:r>
            <a:r>
              <a:rPr lang="es" sz="1300">
                <a:solidFill>
                  <a:srgbClr val="404040"/>
                </a:solidFill>
                <a:latin typeface="Comic Sans MS"/>
                <a:ea typeface="Comic Sans MS"/>
                <a:cs typeface="Comic Sans MS"/>
                <a:sym typeface="Comic Sans MS"/>
              </a:rPr>
              <a:t>, que ha permanecido en el ámbito popular, conservando caracteres arcaicos, como la afinación del </a:t>
            </a:r>
            <a:r>
              <a:rPr i="1" lang="es" sz="1300">
                <a:solidFill>
                  <a:srgbClr val="404040"/>
                </a:solidFill>
                <a:latin typeface="Comic Sans MS"/>
                <a:ea typeface="Comic Sans MS"/>
                <a:cs typeface="Comic Sans MS"/>
                <a:sym typeface="Comic Sans MS"/>
              </a:rPr>
              <a:t>guitarro</a:t>
            </a:r>
            <a:r>
              <a:rPr lang="es" sz="1300">
                <a:solidFill>
                  <a:srgbClr val="404040"/>
                </a:solidFill>
                <a:latin typeface="Comic Sans MS"/>
                <a:ea typeface="Comic Sans MS"/>
                <a:cs typeface="Comic Sans MS"/>
                <a:sym typeface="Comic Sans MS"/>
              </a:rPr>
              <a:t> o </a:t>
            </a:r>
            <a:r>
              <a:rPr i="1" lang="es" sz="1300">
                <a:solidFill>
                  <a:srgbClr val="404040"/>
                </a:solidFill>
                <a:latin typeface="Comic Sans MS"/>
                <a:ea typeface="Comic Sans MS"/>
                <a:cs typeface="Comic Sans MS"/>
                <a:sym typeface="Comic Sans MS"/>
              </a:rPr>
              <a:t>guitarrico</a:t>
            </a:r>
            <a:r>
              <a:rPr lang="es" sz="1300">
                <a:solidFill>
                  <a:srgbClr val="404040"/>
                </a:solidFill>
                <a:latin typeface="Comic Sans MS"/>
                <a:ea typeface="Comic Sans MS"/>
                <a:cs typeface="Comic Sans MS"/>
                <a:sym typeface="Comic Sans MS"/>
              </a:rPr>
              <a:t> de cinco cuerdas, típica de la guitarra barroca, o las cuatro cuerdas del pequeño </a:t>
            </a:r>
            <a:r>
              <a:rPr i="1" lang="es" sz="1300">
                <a:solidFill>
                  <a:srgbClr val="404040"/>
                </a:solidFill>
                <a:latin typeface="Comic Sans MS"/>
                <a:ea typeface="Comic Sans MS"/>
                <a:cs typeface="Comic Sans MS"/>
                <a:sym typeface="Comic Sans MS"/>
              </a:rPr>
              <a:t>guitarrico</a:t>
            </a:r>
            <a:r>
              <a:rPr lang="es" sz="1300">
                <a:solidFill>
                  <a:srgbClr val="404040"/>
                </a:solidFill>
                <a:latin typeface="Comic Sans MS"/>
                <a:ea typeface="Comic Sans MS"/>
                <a:cs typeface="Comic Sans MS"/>
                <a:sym typeface="Comic Sans MS"/>
              </a:rPr>
              <a:t> o </a:t>
            </a:r>
            <a:r>
              <a:rPr i="1" lang="es" sz="1300">
                <a:solidFill>
                  <a:srgbClr val="40404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requinto.</a:t>
            </a:r>
            <a:r>
              <a:rPr lang="es" sz="1300">
                <a:solidFill>
                  <a:srgbClr val="404040"/>
                </a:solidFill>
                <a:latin typeface="Comic Sans MS"/>
                <a:ea typeface="Comic Sans MS"/>
                <a:cs typeface="Comic Sans MS"/>
                <a:sym typeface="Comic Sans MS"/>
              </a:rPr>
              <a:t> En estos instrumentos la denominación es a veces algo confusa, ya que en ocasiones se utiliza el mismo nombre para diferentes instrumentos, o son llamados de forma inversa en diferentes lugares.</a:t>
            </a:r>
            <a:endParaRPr sz="1300">
              <a:solidFill>
                <a:srgbClr val="40404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rgbClr val="404040"/>
                </a:solidFill>
                <a:latin typeface="Comic Sans MS"/>
                <a:ea typeface="Comic Sans MS"/>
                <a:cs typeface="Comic Sans MS"/>
                <a:sym typeface="Comic Sans MS"/>
              </a:rPr>
              <a:t>Lo cierto es que </a:t>
            </a:r>
            <a:r>
              <a:rPr i="1" lang="es" sz="1300">
                <a:solidFill>
                  <a:srgbClr val="404040"/>
                </a:solidFill>
                <a:latin typeface="Comic Sans MS"/>
                <a:ea typeface="Comic Sans MS"/>
                <a:cs typeface="Comic Sans MS"/>
                <a:sym typeface="Comic Sans MS"/>
              </a:rPr>
              <a:t>guitarro, guitarrico, guitarró, guitarreta</a:t>
            </a:r>
            <a:r>
              <a:rPr lang="es" sz="1300">
                <a:solidFill>
                  <a:srgbClr val="404040"/>
                </a:solidFill>
                <a:latin typeface="Comic Sans MS"/>
                <a:ea typeface="Comic Sans MS"/>
                <a:cs typeface="Comic Sans MS"/>
                <a:sym typeface="Comic Sans MS"/>
              </a:rPr>
              <a:t> aluden a una cuestión formal, y </a:t>
            </a:r>
            <a:r>
              <a:rPr i="1" lang="es" sz="1300">
                <a:solidFill>
                  <a:srgbClr val="40404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requinto</a:t>
            </a:r>
            <a:r>
              <a:rPr lang="es" sz="1300">
                <a:solidFill>
                  <a:srgbClr val="404040"/>
                </a:solidFill>
                <a:latin typeface="Comic Sans MS"/>
                <a:ea typeface="Comic Sans MS"/>
                <a:cs typeface="Comic Sans MS"/>
                <a:sym typeface="Comic Sans MS"/>
              </a:rPr>
              <a:t> es un concepto musical.</a:t>
            </a:r>
            <a:endParaRPr sz="1300">
              <a:solidFill>
                <a:srgbClr val="40404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17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3125" y="114625"/>
            <a:ext cx="6963518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/>
          <p:nvPr/>
        </p:nvSpPr>
        <p:spPr>
          <a:xfrm>
            <a:off x="1828800" y="1254025"/>
            <a:ext cx="3840600" cy="18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6"/>
          <p:cNvSpPr txBox="1"/>
          <p:nvPr/>
        </p:nvSpPr>
        <p:spPr>
          <a:xfrm>
            <a:off x="300450" y="1012375"/>
            <a:ext cx="1619700" cy="66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latin typeface="Comic Sans MS"/>
                <a:ea typeface="Comic Sans MS"/>
                <a:cs typeface="Comic Sans MS"/>
                <a:sym typeface="Comic Sans MS"/>
              </a:rPr>
              <a:t>Zaragoza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6" name="Google Shape;76;p16"/>
          <p:cNvSpPr txBox="1"/>
          <p:nvPr/>
        </p:nvSpPr>
        <p:spPr>
          <a:xfrm>
            <a:off x="4663450" y="13075"/>
            <a:ext cx="4402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>
                <a:latin typeface="Luckiest Guy"/>
                <a:ea typeface="Luckiest Guy"/>
                <a:cs typeface="Luckiest Guy"/>
                <a:sym typeface="Luckiest Guy"/>
              </a:rPr>
              <a:t>Donde se toca el guitarrico</a:t>
            </a:r>
            <a:endParaRPr sz="2400">
              <a:latin typeface="Luckiest Guy"/>
              <a:ea typeface="Luckiest Guy"/>
              <a:cs typeface="Luckiest Guy"/>
              <a:sym typeface="Luckiest Guy"/>
            </a:endParaRPr>
          </a:p>
        </p:txBody>
      </p:sp>
      <p:sp>
        <p:nvSpPr>
          <p:cNvPr id="77" name="Google Shape;77;p16"/>
          <p:cNvSpPr/>
          <p:nvPr/>
        </p:nvSpPr>
        <p:spPr>
          <a:xfrm rot="5400000">
            <a:off x="1423775" y="3252700"/>
            <a:ext cx="1620000" cy="18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 txBox="1"/>
          <p:nvPr/>
        </p:nvSpPr>
        <p:spPr>
          <a:xfrm>
            <a:off x="1703850" y="2165200"/>
            <a:ext cx="1998600" cy="3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omic Sans MS"/>
                <a:ea typeface="Comic Sans MS"/>
                <a:cs typeface="Comic Sans MS"/>
                <a:sym typeface="Comic Sans MS"/>
              </a:rPr>
              <a:t>Canarias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9" name="Google Shape;79;p16"/>
          <p:cNvSpPr/>
          <p:nvPr/>
        </p:nvSpPr>
        <p:spPr>
          <a:xfrm>
            <a:off x="5839100" y="2442475"/>
            <a:ext cx="1097400" cy="183000"/>
          </a:xfrm>
          <a:prstGeom prst="leftArrow">
            <a:avLst>
              <a:gd fmla="val 49936" name="adj1"/>
              <a:gd fmla="val 50000" name="adj2"/>
            </a:avLst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6"/>
          <p:cNvSpPr txBox="1"/>
          <p:nvPr/>
        </p:nvSpPr>
        <p:spPr>
          <a:xfrm>
            <a:off x="6936500" y="2377150"/>
            <a:ext cx="1319400" cy="5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omic Sans MS"/>
                <a:ea typeface="Comic Sans MS"/>
                <a:cs typeface="Comic Sans MS"/>
                <a:sym typeface="Comic Sans MS"/>
              </a:rPr>
              <a:t>Levante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1" name="Google Shape;81;p16"/>
          <p:cNvSpPr/>
          <p:nvPr/>
        </p:nvSpPr>
        <p:spPr>
          <a:xfrm>
            <a:off x="1293200" y="1548975"/>
            <a:ext cx="2978400" cy="18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4A86E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6"/>
          <p:cNvSpPr txBox="1"/>
          <p:nvPr/>
        </p:nvSpPr>
        <p:spPr>
          <a:xfrm>
            <a:off x="391875" y="1437025"/>
            <a:ext cx="1097400" cy="3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Comic Sans MS"/>
                <a:ea typeface="Comic Sans MS"/>
                <a:cs typeface="Comic Sans MS"/>
                <a:sym typeface="Comic Sans MS"/>
              </a:rPr>
              <a:t>Castilla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3" name="Google Shape;83;p16"/>
          <p:cNvSpPr/>
          <p:nvPr/>
        </p:nvSpPr>
        <p:spPr>
          <a:xfrm>
            <a:off x="6818800" y="3625975"/>
            <a:ext cx="287400" cy="2742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6"/>
          <p:cNvSpPr txBox="1"/>
          <p:nvPr/>
        </p:nvSpPr>
        <p:spPr>
          <a:xfrm>
            <a:off x="7276000" y="3456150"/>
            <a:ext cx="1515300" cy="49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Guitarrico</a:t>
            </a:r>
            <a:endParaRPr/>
          </a:p>
        </p:txBody>
      </p:sp>
      <p:sp>
        <p:nvSpPr>
          <p:cNvPr id="85" name="Google Shape;85;p16"/>
          <p:cNvSpPr/>
          <p:nvPr/>
        </p:nvSpPr>
        <p:spPr>
          <a:xfrm>
            <a:off x="6818800" y="4154200"/>
            <a:ext cx="287400" cy="274200"/>
          </a:xfrm>
          <a:prstGeom prst="rect">
            <a:avLst/>
          </a:prstGeom>
          <a:solidFill>
            <a:srgbClr val="4A86E8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6"/>
          <p:cNvSpPr txBox="1"/>
          <p:nvPr/>
        </p:nvSpPr>
        <p:spPr>
          <a:xfrm>
            <a:off x="7367450" y="4083175"/>
            <a:ext cx="1267200" cy="3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Ejemplares similares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17"/>
          <p:cNvSpPr txBox="1"/>
          <p:nvPr/>
        </p:nvSpPr>
        <p:spPr>
          <a:xfrm>
            <a:off x="420625" y="0"/>
            <a:ext cx="8002800" cy="148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7200">
                <a:latin typeface="Bungee Shade"/>
                <a:ea typeface="Bungee Shade"/>
                <a:cs typeface="Bungee Shade"/>
                <a:sym typeface="Bungee Shade"/>
              </a:rPr>
              <a:t>EL CHARANGO</a:t>
            </a:r>
            <a:endParaRPr sz="7200">
              <a:latin typeface="Bungee Shade"/>
              <a:ea typeface="Bungee Shade"/>
              <a:cs typeface="Bungee Shade"/>
              <a:sym typeface="Bungee Shade"/>
            </a:endParaRPr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4250" y="1092375"/>
            <a:ext cx="5401500" cy="405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                    </a:t>
            </a:r>
            <a:r>
              <a:rPr lang="es">
                <a:latin typeface="Bungee Shade"/>
                <a:ea typeface="Bungee Shade"/>
                <a:cs typeface="Bungee Shade"/>
                <a:sym typeface="Bungee Shade"/>
              </a:rPr>
              <a:t> INFORMACIÓN</a:t>
            </a:r>
            <a:endParaRPr>
              <a:latin typeface="Bungee Shade"/>
              <a:ea typeface="Bungee Shade"/>
              <a:cs typeface="Bungee Shade"/>
              <a:sym typeface="Bungee Shade"/>
            </a:endParaRPr>
          </a:p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78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rgbClr val="000000"/>
                </a:solidFill>
              </a:rPr>
              <a:t>El </a:t>
            </a:r>
            <a:r>
              <a:rPr b="1" lang="es">
                <a:solidFill>
                  <a:srgbClr val="000000"/>
                </a:solidFill>
              </a:rPr>
              <a:t>charango</a:t>
            </a:r>
            <a:r>
              <a:rPr lang="es">
                <a:solidFill>
                  <a:srgbClr val="000000"/>
                </a:solidFill>
              </a:rPr>
              <a:t> es un instrumento musical considerado como el patrimonio de la antigua </a:t>
            </a:r>
            <a:r>
              <a:rPr b="1" lang="es">
                <a:solidFill>
                  <a:srgbClr val="000000"/>
                </a:solidFill>
              </a:rPr>
              <a:t>vihuela</a:t>
            </a:r>
            <a:r>
              <a:rPr lang="es">
                <a:solidFill>
                  <a:srgbClr val="000000"/>
                </a:solidFill>
              </a:rPr>
              <a:t> de mano que los </a:t>
            </a:r>
            <a:r>
              <a:rPr b="1" lang="es">
                <a:solidFill>
                  <a:srgbClr val="000000"/>
                </a:solidFill>
              </a:rPr>
              <a:t>españoles</a:t>
            </a:r>
            <a:r>
              <a:rPr lang="es">
                <a:solidFill>
                  <a:srgbClr val="000000"/>
                </a:solidFill>
              </a:rPr>
              <a:t> trajeron a nuestro continente en el siglo XV. Los hombres de los </a:t>
            </a:r>
            <a:r>
              <a:rPr b="1" lang="es">
                <a:solidFill>
                  <a:srgbClr val="000000"/>
                </a:solidFill>
              </a:rPr>
              <a:t>andes</a:t>
            </a:r>
            <a:r>
              <a:rPr lang="es">
                <a:solidFill>
                  <a:srgbClr val="000000"/>
                </a:solidFill>
              </a:rPr>
              <a:t> fueron quienes lo desarrollaron a partir de la vihuela, dándole no solo características únicas de su cultura, sino también de sus sentimientos. Hoy es conocido en todo el mundo, aunque se usa y tiene más influencia en </a:t>
            </a:r>
            <a:r>
              <a:rPr b="1" lang="es">
                <a:solidFill>
                  <a:srgbClr val="000000"/>
                </a:solidFill>
              </a:rPr>
              <a:t>Bolivia, Perú, Chile, Argentina y Ecuador</a:t>
            </a:r>
            <a:r>
              <a:rPr lang="es">
                <a:solidFill>
                  <a:srgbClr val="000000"/>
                </a:solidFill>
              </a:rPr>
              <a:t>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DBD4EB"/>
            </a:gs>
            <a:gs pos="100000">
              <a:srgbClr val="9180BB"/>
            </a:gs>
          </a:gsLst>
          <a:lin ang="5400012" scaled="0"/>
        </a:gra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" y="0"/>
            <a:ext cx="366474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/>
          <p:nvPr/>
        </p:nvSpPr>
        <p:spPr>
          <a:xfrm>
            <a:off x="1097275" y="2077000"/>
            <a:ext cx="666300" cy="496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19"/>
          <p:cNvSpPr txBox="1"/>
          <p:nvPr/>
        </p:nvSpPr>
        <p:spPr>
          <a:xfrm>
            <a:off x="311700" y="2077000"/>
            <a:ext cx="894900" cy="3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Bolivia</a:t>
            </a:r>
            <a:endParaRPr sz="1800"/>
          </a:p>
        </p:txBody>
      </p:sp>
      <p:sp>
        <p:nvSpPr>
          <p:cNvPr id="110" name="Google Shape;110;p19"/>
          <p:cNvSpPr txBox="1"/>
          <p:nvPr/>
        </p:nvSpPr>
        <p:spPr>
          <a:xfrm>
            <a:off x="4062550" y="1214850"/>
            <a:ext cx="3997200" cy="16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 sz="1800"/>
              <a:t>Donde más se toca es en Bolivia</a:t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8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 sz="1800">
                <a:solidFill>
                  <a:srgbClr val="2E3940"/>
                </a:solidFill>
              </a:rPr>
              <a:t>Características del charango</a:t>
            </a:r>
            <a:endParaRPr/>
          </a:p>
        </p:txBody>
      </p:sp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0"/>
          <p:cNvSpPr txBox="1"/>
          <p:nvPr/>
        </p:nvSpPr>
        <p:spPr>
          <a:xfrm>
            <a:off x="32700" y="445025"/>
            <a:ext cx="9078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 algn="l">
              <a:lnSpc>
                <a:spcPct val="1785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s" sz="1800"/>
              <a:t>Las principales características del charango son las siguientes:</a:t>
            </a:r>
            <a:endParaRPr sz="1800"/>
          </a:p>
          <a:p>
            <a:pPr indent="-342900" lvl="0" marL="457200" rtl="0" algn="l">
              <a:lnSpc>
                <a:spcPct val="1785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s" sz="1800"/>
              <a:t>Tiene cinco </a:t>
            </a:r>
            <a:r>
              <a:rPr b="1" lang="es" sz="1800"/>
              <a:t>órdenes dobles</a:t>
            </a:r>
            <a:r>
              <a:rPr lang="es" sz="1800"/>
              <a:t> y cinco </a:t>
            </a:r>
            <a:r>
              <a:rPr b="1" lang="es" sz="1800"/>
              <a:t>pares de cuerdas</a:t>
            </a:r>
            <a:r>
              <a:rPr lang="es" sz="1800"/>
              <a:t>.</a:t>
            </a:r>
            <a:endParaRPr sz="1800"/>
          </a:p>
          <a:p>
            <a:pPr indent="-342900" lvl="0" marL="457200" rtl="0" algn="l">
              <a:lnSpc>
                <a:spcPct val="178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s" sz="1800"/>
              <a:t>Se encuentra comúnmente en </a:t>
            </a:r>
            <a:r>
              <a:rPr b="1" lang="es" sz="1800"/>
              <a:t>Bolivia</a:t>
            </a:r>
            <a:r>
              <a:rPr lang="es" sz="1800"/>
              <a:t> y </a:t>
            </a:r>
            <a:r>
              <a:rPr b="1" lang="es" sz="1800"/>
              <a:t>Perú</a:t>
            </a:r>
            <a:r>
              <a:rPr lang="es" sz="1800"/>
              <a:t>.</a:t>
            </a:r>
            <a:endParaRPr sz="1800"/>
          </a:p>
          <a:p>
            <a:pPr indent="-342900" lvl="0" marL="457200" rtl="0" algn="l">
              <a:lnSpc>
                <a:spcPct val="178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s" sz="1800"/>
              <a:t>Su </a:t>
            </a:r>
            <a:r>
              <a:rPr b="1" lang="es" sz="1800"/>
              <a:t>construcción</a:t>
            </a:r>
            <a:r>
              <a:rPr lang="es" sz="1800"/>
              <a:t> no es generalizada pues existe una gran variedad de charangos.</a:t>
            </a:r>
            <a:endParaRPr sz="1800"/>
          </a:p>
          <a:p>
            <a:pPr indent="-342900" lvl="0" marL="457200" rtl="0" algn="l">
              <a:lnSpc>
                <a:spcPct val="178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s" sz="1800"/>
              <a:t>Existen tres tamaños principalmente en Bolivia: el </a:t>
            </a:r>
            <a:r>
              <a:rPr b="1" lang="es" sz="1800"/>
              <a:t>Walaycho</a:t>
            </a:r>
            <a:r>
              <a:rPr lang="es" sz="1800"/>
              <a:t> que mide 50 cm, el </a:t>
            </a:r>
            <a:r>
              <a:rPr b="1" lang="es" sz="1800"/>
              <a:t>charango</a:t>
            </a:r>
            <a:r>
              <a:rPr lang="es" sz="1800"/>
              <a:t> </a:t>
            </a:r>
            <a:r>
              <a:rPr b="1" lang="es" sz="1800"/>
              <a:t>urbano</a:t>
            </a:r>
            <a:r>
              <a:rPr lang="es" sz="1800"/>
              <a:t> que mide 60 cm y el </a:t>
            </a:r>
            <a:r>
              <a:rPr b="1" lang="es" sz="1800"/>
              <a:t>roncoco</a:t>
            </a:r>
            <a:r>
              <a:rPr lang="es" sz="1800"/>
              <a:t> que mide 75 cm.</a:t>
            </a:r>
            <a:endParaRPr sz="1800"/>
          </a:p>
          <a:p>
            <a:pPr indent="-342900" lvl="0" marL="457200" rtl="0" algn="l">
              <a:lnSpc>
                <a:spcPct val="178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s" sz="1800"/>
              <a:t>Proviene de la </a:t>
            </a:r>
            <a:r>
              <a:rPr b="1" lang="es" sz="1800"/>
              <a:t>vihuela</a:t>
            </a:r>
            <a:r>
              <a:rPr lang="es" sz="1800"/>
              <a:t>.</a:t>
            </a:r>
            <a:endParaRPr sz="1800"/>
          </a:p>
          <a:p>
            <a:pPr indent="-342900" lvl="0" marL="457200" rtl="0" algn="l">
              <a:lnSpc>
                <a:spcPct val="1785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s" sz="1800"/>
              <a:t>Pueden ser fabricados de </a:t>
            </a:r>
            <a:r>
              <a:rPr b="1" lang="es" sz="1800"/>
              <a:t>armadillo</a:t>
            </a:r>
            <a:r>
              <a:rPr lang="es" sz="1800"/>
              <a:t> o </a:t>
            </a:r>
            <a:r>
              <a:rPr b="1" lang="es" sz="1800"/>
              <a:t>quirquincho</a:t>
            </a:r>
            <a:r>
              <a:rPr lang="es" sz="1800"/>
              <a:t> andino, pero esto se ha sustituido por madera.</a:t>
            </a:r>
            <a:endParaRPr sz="1800"/>
          </a:p>
          <a:p>
            <a:pPr indent="-342900" lvl="0" marL="457200" rtl="0" algn="l">
              <a:lnSpc>
                <a:spcPct val="178500"/>
              </a:lnSpc>
              <a:spcBef>
                <a:spcPts val="0"/>
              </a:spcBef>
              <a:spcAft>
                <a:spcPts val="0"/>
              </a:spcAft>
              <a:buClr>
                <a:srgbClr val="475762"/>
              </a:buClr>
              <a:buSzPts val="1800"/>
              <a:buChar char="●"/>
            </a:pPr>
            <a:r>
              <a:rPr lang="es" sz="1800">
                <a:solidFill>
                  <a:srgbClr val="475762"/>
                </a:solidFill>
              </a:rPr>
              <a:t>Se usan </a:t>
            </a:r>
            <a:r>
              <a:rPr b="1" lang="es" sz="1800">
                <a:solidFill>
                  <a:srgbClr val="1665B9"/>
                </a:solidFill>
              </a:rPr>
              <a:t>maderas</a:t>
            </a:r>
            <a:r>
              <a:rPr lang="es" sz="1800">
                <a:solidFill>
                  <a:srgbClr val="475762"/>
                </a:solidFill>
              </a:rPr>
              <a:t> duras para la fabricación del </a:t>
            </a:r>
            <a:r>
              <a:rPr b="1" lang="es" sz="1800">
                <a:solidFill>
                  <a:srgbClr val="1665B9"/>
                </a:solidFill>
              </a:rPr>
              <a:t>diapasón</a:t>
            </a:r>
            <a:r>
              <a:rPr lang="es" sz="1800">
                <a:solidFill>
                  <a:srgbClr val="475762"/>
                </a:solidFill>
              </a:rPr>
              <a:t>.</a:t>
            </a:r>
            <a:endParaRPr sz="1800">
              <a:solidFill>
                <a:srgbClr val="475762"/>
              </a:solidFill>
            </a:endParaRPr>
          </a:p>
          <a:p>
            <a:pPr indent="-342900" lvl="0" marL="457200" rtl="0" algn="l">
              <a:lnSpc>
                <a:spcPct val="178500"/>
              </a:lnSpc>
              <a:spcBef>
                <a:spcPts val="0"/>
              </a:spcBef>
              <a:spcAft>
                <a:spcPts val="0"/>
              </a:spcAft>
              <a:buClr>
                <a:srgbClr val="475762"/>
              </a:buClr>
              <a:buSzPts val="1800"/>
              <a:buChar char="●"/>
            </a:pPr>
            <a:r>
              <a:rPr lang="es" sz="1800">
                <a:solidFill>
                  <a:srgbClr val="475762"/>
                </a:solidFill>
              </a:rPr>
              <a:t>La </a:t>
            </a:r>
            <a:r>
              <a:rPr b="1" lang="es" sz="1800">
                <a:solidFill>
                  <a:srgbClr val="1665B9"/>
                </a:solidFill>
              </a:rPr>
              <a:t>tapa armónica</a:t>
            </a:r>
            <a:r>
              <a:rPr lang="es" sz="1800">
                <a:solidFill>
                  <a:srgbClr val="475762"/>
                </a:solidFill>
              </a:rPr>
              <a:t> se construye por lo </a:t>
            </a:r>
            <a:r>
              <a:rPr b="1" lang="es" sz="1800" u="sng">
                <a:solidFill>
                  <a:srgbClr val="E91E63"/>
                </a:solidFill>
                <a:hlinkClick r:id="rId4"/>
              </a:rPr>
              <a:t>general</a:t>
            </a:r>
            <a:r>
              <a:rPr lang="es" sz="1800">
                <a:solidFill>
                  <a:srgbClr val="475762"/>
                </a:solidFill>
              </a:rPr>
              <a:t> de pino.</a:t>
            </a:r>
            <a:endParaRPr sz="1800">
              <a:solidFill>
                <a:srgbClr val="47576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6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ORIGEN DEL CHARANGO</a:t>
            </a:r>
            <a:endParaRPr b="1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rtl="0" algn="l">
              <a:lnSpc>
                <a:spcPct val="1365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Periodo Precolombino</a:t>
            </a:r>
            <a:r>
              <a:rPr lang="es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. Integrantes de esta comisión concluyen señalando que antes de la llegada de los españoles no existía el Charango pero sí instrumentos cordófonos rústicos como el "arco musical" y el "llamador de tigres o remedo de tigre" hecho de una calabaza grande, con cuero de mono o urina y una cuerda de cuero empapada de cera de abeja para su ejecución.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