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B Garamond"/>
      <p:regular r:id="rId19"/>
      <p:bold r:id="rId20"/>
      <p:italic r:id="rId21"/>
      <p:boldItalic r:id="rId22"/>
    </p:embeddedFont>
    <p:embeddedFont>
      <p:font typeface="Bungee Inline"/>
      <p:regular r:id="rId23"/>
    </p:embeddedFont>
    <p:embeddedFont>
      <p:font typeface="Pacifico"/>
      <p:regular r:id="rId24"/>
    </p:embeddedFont>
    <p:embeddedFont>
      <p:font typeface="Ultra"/>
      <p:regular r:id="rId25"/>
    </p:embeddedFont>
    <p:embeddedFont>
      <p:font typeface="Bree Serif"/>
      <p:regular r:id="rId26"/>
    </p:embeddedFont>
    <p:embeddedFont>
      <p:font typeface="Comfortaa"/>
      <p:regular r:id="rId27"/>
      <p:bold r:id="rId28"/>
    </p:embeddedFont>
    <p:embeddedFont>
      <p:font typeface="Alegrey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22" Type="http://schemas.openxmlformats.org/officeDocument/2006/relationships/font" Target="fonts/EBGaramond-boldItalic.fntdata"/><Relationship Id="rId21" Type="http://schemas.openxmlformats.org/officeDocument/2006/relationships/font" Target="fonts/EBGaramond-italic.fntdata"/><Relationship Id="rId24" Type="http://schemas.openxmlformats.org/officeDocument/2006/relationships/font" Target="fonts/Pacifico-regular.fntdata"/><Relationship Id="rId23" Type="http://schemas.openxmlformats.org/officeDocument/2006/relationships/font" Target="fonts/BungeeInli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reeSerif-regular.fntdata"/><Relationship Id="rId25" Type="http://schemas.openxmlformats.org/officeDocument/2006/relationships/font" Target="fonts/Ultra-regular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egrey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egreya-italic.fntdata"/><Relationship Id="rId30" Type="http://schemas.openxmlformats.org/officeDocument/2006/relationships/font" Target="fonts/Alegrey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Alegrey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BGaramon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1624765d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1624765d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624765d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624765d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1624765d1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1624765d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624765d1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624765d1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20304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20304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Andrés  y Ángela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624765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624765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Andrés  y Ángela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624765d1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624765d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Andrés  y Ángela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624765d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624765d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Andrés  y Ángela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1624765d1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1624765d1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Andrés  y Ángela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624765d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624765d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Laura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624765d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624765d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624765d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1624765d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s.wikipedia.org/wiki/Siglo_XVII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hyperlink" Target="http://www.kaypacha.com.ar/instrumentos/kora.htm" TargetMode="External"/><Relationship Id="rId5" Type="http://schemas.openxmlformats.org/officeDocument/2006/relationships/hyperlink" Target="https://es.wikipedia.org/wiki/Kora_(instrumento)" TargetMode="External"/><Relationship Id="rId6" Type="http://schemas.openxmlformats.org/officeDocument/2006/relationships/hyperlink" Target="https://es.wikipedia.org/wiki/La%C3%BAd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es.wikipedia.org/wiki/Caja_de_resonancia" TargetMode="External"/><Relationship Id="rId5" Type="http://schemas.openxmlformats.org/officeDocument/2006/relationships/hyperlink" Target="https://es.wikipedia.org/wiki/Puente_(instrumento_musical)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s.wikipedia.org/wiki/Arpa" TargetMode="External"/><Relationship Id="rId4" Type="http://schemas.openxmlformats.org/officeDocument/2006/relationships/hyperlink" Target="https://es.wikipedia.org/wiki/Guitarra" TargetMode="External"/><Relationship Id="rId5" Type="http://schemas.openxmlformats.org/officeDocument/2006/relationships/hyperlink" Target="https://es.wikipedia.org/wiki/Flamenco" TargetMode="External"/><Relationship Id="rId6" Type="http://schemas.openxmlformats.org/officeDocument/2006/relationships/hyperlink" Target="http://www.youtube.com/watch?v=9n7QtR6Rpa0" TargetMode="External"/><Relationship Id="rId7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hyperlink" Target="https://es.wikipedia.org/wiki/Siglo_XIV" TargetMode="External"/><Relationship Id="rId5" Type="http://schemas.openxmlformats.org/officeDocument/2006/relationships/hyperlink" Target="https://es.wikipedia.org/wiki/Siglo_XVIII" TargetMode="External"/><Relationship Id="rId6" Type="http://schemas.openxmlformats.org/officeDocument/2006/relationships/hyperlink" Target="https://es.wikipedia.org/wiki/Siglo_XX" TargetMode="External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-7389" l="12778" r="0" t="7390"/>
          <a:stretch/>
        </p:blipFill>
        <p:spPr>
          <a:xfrm>
            <a:off x="254425" y="1294535"/>
            <a:ext cx="4038200" cy="32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1125" y="1294525"/>
            <a:ext cx="3951700" cy="30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74EA7"/>
                </a:solidFill>
                <a:latin typeface="EB Garamond"/>
                <a:ea typeface="EB Garamond"/>
                <a:cs typeface="EB Garamond"/>
                <a:sym typeface="EB Garamond"/>
              </a:rPr>
              <a:t>LAÚD Y KORA</a:t>
            </a:r>
            <a:endParaRPr>
              <a:solidFill>
                <a:srgbClr val="674EA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296850"/>
            <a:ext cx="8520600" cy="42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685800" rtl="0" algn="l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Caja de resonancia</a:t>
            </a:r>
            <a:r>
              <a:rPr lang="es">
                <a:solidFill>
                  <a:srgbClr val="222222"/>
                </a:solidFill>
              </a:rPr>
              <a:t>:Abombada, construida a partir de costillas longitudinales, con forma de media pera.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Boca</a:t>
            </a:r>
            <a:r>
              <a:rPr lang="es">
                <a:solidFill>
                  <a:srgbClr val="222222"/>
                </a:solidFill>
              </a:rPr>
              <a:t>: En los laúdes antiguos ostenta un rosetón decorativo finamente tallado.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Cuerdas</a:t>
            </a:r>
            <a:r>
              <a:rPr lang="es">
                <a:solidFill>
                  <a:srgbClr val="222222"/>
                </a:solidFill>
              </a:rPr>
              <a:t>: Seis cuerdas dobles afinadas al unísono por pares, como las de la bandurria.Siendo de tripa las agudas y de núcleo de tripa y entorchado de metal las graves.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Puente</a:t>
            </a:r>
            <a:r>
              <a:rPr lang="es">
                <a:solidFill>
                  <a:srgbClr val="222222"/>
                </a:solidFill>
              </a:rPr>
              <a:t>: Llamado también barra-cordal.En él, las cuerdas vibran directamente desde el nudo, sin apoyarse en ninguna lámina, como en las guitarras actuales.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Cordal</a:t>
            </a:r>
            <a:r>
              <a:rPr lang="es">
                <a:solidFill>
                  <a:srgbClr val="222222"/>
                </a:solidFill>
              </a:rPr>
              <a:t>: Sólo algunos laúdes medievales poseían una pieza aparte para anudar las cuerdas, pues desde la Edad Media y hasta el </a:t>
            </a:r>
            <a:r>
              <a:rPr lang="es">
                <a:solidFill>
                  <a:srgbClr val="222222"/>
                </a:solidFill>
                <a:uFill>
                  <a:noFill/>
                </a:uFill>
                <a:hlinkClick r:id="rId3"/>
              </a:rPr>
              <a:t>XVIII</a:t>
            </a:r>
            <a:r>
              <a:rPr lang="es">
                <a:solidFill>
                  <a:srgbClr val="222222"/>
                </a:solidFill>
              </a:rPr>
              <a:t> el puente y el cordal coincidían en una única pieza, la barra-cordal.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900" y="2223650"/>
            <a:ext cx="4181475" cy="2562225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00" y="984075"/>
            <a:ext cx="2782225" cy="4059525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3"/>
          <p:cNvSpPr txBox="1"/>
          <p:nvPr/>
        </p:nvSpPr>
        <p:spPr>
          <a:xfrm>
            <a:off x="4705825" y="535450"/>
            <a:ext cx="4496400" cy="1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A64D79"/>
                </a:solidFill>
                <a:latin typeface="Alegreya"/>
                <a:ea typeface="Alegreya"/>
                <a:cs typeface="Alegreya"/>
                <a:sym typeface="Alegreya"/>
              </a:rPr>
              <a:t>Laúd</a:t>
            </a:r>
            <a:endParaRPr sz="7200">
              <a:solidFill>
                <a:srgbClr val="A64D7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1180275" y="46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Comfortaa"/>
                <a:ea typeface="Comfortaa"/>
                <a:cs typeface="Comfortaa"/>
                <a:sym typeface="Comfortaa"/>
              </a:rPr>
              <a:t>bibliografía: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41150" y="464125"/>
            <a:ext cx="826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Kora: 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http://www.kaypacha.com.ar/instrumentos/kora.htm</a:t>
            </a:r>
            <a:r>
              <a:rPr b="1"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           </a:t>
            </a:r>
            <a:r>
              <a:rPr lang="es" sz="1100" u="sng">
                <a:solidFill>
                  <a:schemeClr val="hlink"/>
                </a:solidFill>
                <a:hlinkClick r:id="rId5"/>
              </a:rPr>
              <a:t>https://es.wikipedia.org/wiki/Kora_(instrumento)</a:t>
            </a:r>
            <a:r>
              <a:rPr b="1"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        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     </a:t>
            </a:r>
            <a:r>
              <a:rPr b="1" lang="es" sz="36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 </a:t>
            </a:r>
            <a:r>
              <a:rPr b="1" lang="es" sz="36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Laúd: </a:t>
            </a:r>
            <a:r>
              <a:rPr lang="es" u="sng">
                <a:solidFill>
                  <a:schemeClr val="hlink"/>
                </a:solidFill>
                <a:hlinkClick r:id="rId6"/>
              </a:rPr>
              <a:t>https://es.wikipedia.org/wiki/La%C3%BAd</a:t>
            </a: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b="1" lang="es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y </a:t>
            </a:r>
            <a:endParaRPr b="1"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b="1" lang="es" sz="2400">
                <a:solidFill>
                  <a:srgbClr val="45818E"/>
                </a:solidFill>
                <a:latin typeface="Alegreya"/>
                <a:ea typeface="Alegreya"/>
                <a:cs typeface="Alegreya"/>
                <a:sym typeface="Alegreya"/>
              </a:rPr>
              <a:t>        </a:t>
            </a:r>
            <a:endParaRPr sz="2400"/>
          </a:p>
        </p:txBody>
      </p:sp>
      <p:sp>
        <p:nvSpPr>
          <p:cNvPr id="126" name="Google Shape;126;p24"/>
          <p:cNvSpPr txBox="1"/>
          <p:nvPr/>
        </p:nvSpPr>
        <p:spPr>
          <a:xfrm>
            <a:off x="1613100" y="2793675"/>
            <a:ext cx="59178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5818E"/>
                </a:solidFill>
              </a:rPr>
              <a:t>https://youtu.be/VIH_00J4Zfk</a:t>
            </a:r>
            <a:endParaRPr sz="1800">
              <a:solidFill>
                <a:srgbClr val="45818E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1804175" y="1575850"/>
            <a:ext cx="6910500" cy="3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  </a:t>
            </a:r>
            <a:r>
              <a:rPr lang="es" sz="1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   FIN</a:t>
            </a:r>
            <a:endParaRPr sz="11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15175" y="4277050"/>
            <a:ext cx="25425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ANDRÉS, ÁNGELA, LAURA Y GUILLERMO.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Kora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 kora es un instrumento de 20 o 21 cuerdas que viene de África occidental, exactamente en Senegal. Es una mezcla del arpa y el laúd.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Este instrumento es uno de los cordófonos más complejos de África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. Es una arpa originaria de Gambia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. Formada por 21 cuerdas, calabaza, cuero y madera. De una altura aproximada de un metro y una gran calabaza cortada a la mitad cubierta por un cuero en donde se encuentra suspendido un puente que sostiene las cuerdas, se construye con clavijas para facilitar su  afinación.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4CCCC"/>
                </a:solidFill>
                <a:latin typeface="Ultra"/>
                <a:ea typeface="Ultra"/>
                <a:cs typeface="Ultra"/>
                <a:sym typeface="Ultra"/>
              </a:rPr>
              <a:t>EL ORIGEN</a:t>
            </a:r>
            <a:endParaRPr sz="3000">
              <a:solidFill>
                <a:srgbClr val="F4CCC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 primera referencia conocida del Kora viene de Mungo Park en 1799 en su libro "Viaje en Distritos Internos de África". Él lo describe como un arpa grande con 18 cuerdas.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Se originó en el valle Fluvial de Gambia pero también hay tocadores de Kora en el oeste africano como; en Malí, Burkina Faso, Guinea, Sierra Leona y Senegal. En estos últimos países ellos a veces usan el Francés que deletrean como Cora.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 kora se construye a partir de la transformación del sonido provocada , por una cubierta de cuero para lograr la </a:t>
            </a:r>
            <a:r>
              <a:rPr lang="es">
                <a:solidFill>
                  <a:schemeClr val="dk1"/>
                </a:solidFill>
                <a:uFill>
                  <a:noFill/>
                </a:uFill>
                <a:hlinkClick r:id="rId4"/>
              </a:rPr>
              <a:t>caja de resonancia</a:t>
            </a:r>
            <a:r>
              <a:rPr lang="es">
                <a:solidFill>
                  <a:schemeClr val="dk1"/>
                </a:solidFill>
              </a:rPr>
              <a:t> a lo que se le agrega un </a:t>
            </a:r>
            <a:r>
              <a:rPr lang="es">
                <a:solidFill>
                  <a:schemeClr val="dk1"/>
                </a:solidFill>
                <a:uFill>
                  <a:noFill/>
                </a:uFill>
                <a:hlinkClick r:id="rId5"/>
              </a:rPr>
              <a:t>puente</a:t>
            </a:r>
            <a:r>
              <a:rPr lang="es">
                <a:solidFill>
                  <a:schemeClr val="dk1"/>
                </a:solidFill>
              </a:rPr>
              <a:t>con muescas para transmitir la vibración de las cuerdas sujetas al mástil.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5" y="0"/>
            <a:ext cx="81633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00FF"/>
                </a:solidFill>
                <a:latin typeface="Bungee Inline"/>
                <a:ea typeface="Bungee Inline"/>
                <a:cs typeface="Bungee Inline"/>
                <a:sym typeface="Bungee Inline"/>
              </a:rPr>
              <a:t>La Kora</a:t>
            </a:r>
            <a:endParaRPr sz="3600">
              <a:solidFill>
                <a:srgbClr val="FF00FF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078700"/>
            <a:ext cx="2474074" cy="384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475" y="1078711"/>
            <a:ext cx="1608583" cy="38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7456" y="1078706"/>
            <a:ext cx="2557159" cy="38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7763" y="2807813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095FF">
            <a:alpha val="49210"/>
          </a:srgbClr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38761D"/>
                </a:solidFill>
                <a:latin typeface="Impact"/>
                <a:ea typeface="Impact"/>
                <a:cs typeface="Impact"/>
                <a:sym typeface="Impact"/>
              </a:rPr>
              <a:t>El sonido de la kora</a:t>
            </a:r>
            <a:endParaRPr sz="3000">
              <a:solidFill>
                <a:srgbClr val="38761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El sonido de la kora recuerda el del </a:t>
            </a:r>
            <a:r>
              <a:rPr lang="es">
                <a:solidFill>
                  <a:schemeClr val="dk1"/>
                </a:solidFill>
                <a:uFill>
                  <a:noFill/>
                </a:uFill>
                <a:hlinkClick r:id="rId3"/>
              </a:rPr>
              <a:t>arpa</a:t>
            </a:r>
            <a:r>
              <a:rPr lang="es">
                <a:solidFill>
                  <a:schemeClr val="dk1"/>
                </a:solidFill>
              </a:rPr>
              <a:t>, aunque cuando se toca de forma tradicional, se asemeja más al estilo de las </a:t>
            </a:r>
            <a:r>
              <a:rPr lang="es">
                <a:solidFill>
                  <a:schemeClr val="dk1"/>
                </a:solidFill>
                <a:uFill>
                  <a:noFill/>
                </a:uFill>
                <a:hlinkClick r:id="rId4"/>
              </a:rPr>
              <a:t>guitarras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lang="es">
                <a:solidFill>
                  <a:schemeClr val="dk1"/>
                </a:solidFill>
                <a:uFill>
                  <a:noFill/>
                </a:uFill>
                <a:hlinkClick r:id="rId5"/>
              </a:rPr>
              <a:t>flamencas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A veces el Kora forma una parte de un conjunto más grande de instrumentos incluyendo el kontingo, balafón (un tipo de xilófono o marimba)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Arpa africana de 21 cuerdas, tradicional de Gambia (Africa). www.kaypacha.com.ar &#10;African harp of 21 cords, traditional of Gambia." id="89" name="Google Shape;89;p18" title="KOR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7750" y="2618650"/>
            <a:ext cx="4439550" cy="24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07000"/>
            <a:ext cx="8520600" cy="15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rPr>
              <a:t>El laúd</a:t>
            </a:r>
            <a:endParaRPr sz="7200">
              <a:solidFill>
                <a:srgbClr val="3D85C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El Laúd es el instrumento más representativo de la música culta Árabe.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222222"/>
                </a:solidFill>
              </a:rPr>
              <a:t>El laúd es un instrumento de cuerda pulsada,1​ cuyo origen se remonta a la </a:t>
            </a:r>
            <a:r>
              <a:rPr b="1" lang="es">
                <a:solidFill>
                  <a:srgbClr val="222222"/>
                </a:solidFill>
              </a:rPr>
              <a:t>Edad Media </a:t>
            </a:r>
            <a:r>
              <a:rPr lang="es">
                <a:solidFill>
                  <a:srgbClr val="222222"/>
                </a:solidFill>
              </a:rPr>
              <a:t>y cuya introducción en Europa se inició en la península ibérica por los árabes e influenció a los cordófonos que por entonces ya existían en la península.Fue un instrumento muy utilizado entre los siglos </a:t>
            </a:r>
            <a:r>
              <a:rPr lang="es">
                <a:solidFill>
                  <a:srgbClr val="222222"/>
                </a:solidFill>
                <a:uFill>
                  <a:noFill/>
                </a:uFill>
                <a:hlinkClick r:id="rId4"/>
              </a:rPr>
              <a:t>XIV</a:t>
            </a:r>
            <a:r>
              <a:rPr lang="es">
                <a:solidFill>
                  <a:srgbClr val="222222"/>
                </a:solidFill>
              </a:rPr>
              <a:t> y </a:t>
            </a:r>
            <a:r>
              <a:rPr lang="es">
                <a:solidFill>
                  <a:srgbClr val="222222"/>
                </a:solidFill>
                <a:uFill>
                  <a:noFill/>
                </a:uFill>
                <a:hlinkClick r:id="rId5"/>
              </a:rPr>
              <a:t>XVIII</a:t>
            </a:r>
            <a:r>
              <a:rPr lang="es">
                <a:solidFill>
                  <a:srgbClr val="222222"/>
                </a:solidFill>
              </a:rPr>
              <a:t>. Desde el </a:t>
            </a:r>
            <a:r>
              <a:rPr lang="es">
                <a:solidFill>
                  <a:srgbClr val="222222"/>
                </a:solidFill>
                <a:uFill>
                  <a:noFill/>
                </a:uFill>
                <a:hlinkClick r:id="rId6"/>
              </a:rPr>
              <a:t>siglo XX</a:t>
            </a:r>
            <a:r>
              <a:rPr lang="es">
                <a:solidFill>
                  <a:srgbClr val="222222"/>
                </a:solidFill>
              </a:rPr>
              <a:t> experimenta una nueva alza de popularidad de la humanidad.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219725" y="-117525"/>
            <a:ext cx="54978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7300" y="359725"/>
            <a:ext cx="1169775" cy="19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2006700" y="1495075"/>
            <a:ext cx="5130600" cy="1714200"/>
          </a:xfrm>
          <a:prstGeom prst="rect">
            <a:avLst/>
          </a:prstGeom>
          <a:solidFill>
            <a:srgbClr val="FCE5CD"/>
          </a:solidFill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6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PARTES</a:t>
            </a:r>
            <a:endParaRPr i="1" sz="96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407175" y="598875"/>
            <a:ext cx="8520600" cy="41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685800" rtl="0" algn="l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Clavijas</a:t>
            </a:r>
            <a:r>
              <a:rPr lang="es">
                <a:solidFill>
                  <a:srgbClr val="222222"/>
                </a:solidFill>
              </a:rPr>
              <a:t>: Piezas de madera alargadas, con una ligera conicidad, en las cuales se enrolla la cuerda para tensar.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Trastes</a:t>
            </a:r>
            <a:r>
              <a:rPr lang="es">
                <a:solidFill>
                  <a:srgbClr val="222222"/>
                </a:solidFill>
              </a:rPr>
              <a:t>: Cuerdas de tripa anudadas alrededor del mástil. Acortan la cuerda a la longitud deseada cuando el intérprete las pisa entre dos de estos trastes.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Mastil</a:t>
            </a:r>
            <a:r>
              <a:rPr lang="es">
                <a:solidFill>
                  <a:srgbClr val="222222"/>
                </a:solidFill>
              </a:rPr>
              <a:t>: Mango alargado que surge del cuerpo del instrumento, sobre el cual se tienden las cuerdas y se ejecutan las posiciones de la mano que se use.</a:t>
            </a:r>
            <a:endParaRPr>
              <a:solidFill>
                <a:srgbClr val="222222"/>
              </a:solidFill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b="1" lang="es">
                <a:solidFill>
                  <a:srgbClr val="222222"/>
                </a:solidFill>
              </a:rPr>
              <a:t>Diapasón</a:t>
            </a:r>
            <a:r>
              <a:rPr lang="es">
                <a:solidFill>
                  <a:srgbClr val="222222"/>
                </a:solidFill>
              </a:rPr>
              <a:t>: Lámina que cubre el mástil para protegerlo del desgaste y darle rigidez, pues sobre ella se apoyan los dedos del ejecutante al pisar las cuerdas. Suele ser de ébano.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